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predictor is extremely good at distinguishing between a team that wins vs team that loses, based on their statistics.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field goal percentage of the team is obviously a strong indicator of the team winning the game, and can be shown with the high t-value.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to further dive into the predictive model, the field goal percentages and free throw percentages were taken out for the next model.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without the percentage data, the model performs very well with an AUC of .8054.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Interestingly the # of offensive rebounds seem to be negatively correlated, while the defensive rebounds seem to be positively correlated.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to show what is possible, we built a rudimentary formula on measuring a player’s performance, taking salary into consideration.  If we were to build a formula based on PER, a complex formula from ESPN, and the win predictor results, we can build a even better performance metric.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Trends in Wins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Trends in average player stats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performance metric vs salary</a:t>
            </a:r>
          </a:p>
          <a:p>
            <a:pPr indent="-228600" lvl="0" marL="228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Sportvu data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1"/>
            <a:ext cx="8123100" cy="629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1" i="0" sz="1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b="1" sz="1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599" cy="901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  <a:defRPr b="0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lt1"/>
              </a:buClr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7999" cy="7556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2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198" cy="1509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4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198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Proxima Nova"/>
              <a:buNone/>
              <a:defRPr b="0" i="0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  <a:defRPr b="0" i="0" sz="21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gif"/><Relationship Id="rId4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gif"/><Relationship Id="rId4" Type="http://schemas.openxmlformats.org/officeDocument/2006/relationships/image" Target="../media/image3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tats.nba.com/" TargetMode="External"/><Relationship Id="rId4" Type="http://schemas.openxmlformats.org/officeDocument/2006/relationships/hyperlink" Target="http://draftexpress.com/" TargetMode="External"/><Relationship Id="rId5" Type="http://schemas.openxmlformats.org/officeDocument/2006/relationships/hyperlink" Target="http://basketball-reference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Relationship Id="rId5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11.png"/><Relationship Id="rId5" Type="http://schemas.openxmlformats.org/officeDocument/2006/relationships/image" Target="../media/image09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270400"/>
            <a:ext cx="8123100" cy="25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NBA Statistics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Data Warehouse 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42"/>
            <a:ext cx="8123100" cy="156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Group 7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Ankit Gupta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Ganesh Nagendra Prasad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Daniel Rim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Xuan Wang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Yiyang Zhuang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1192" y="270400"/>
            <a:ext cx="1062352" cy="25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Team Historical Performances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7387628" y="934012"/>
            <a:ext cx="164163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By generating an OLAP cube, it was easy to see the trend of various statistics between conferences, divisions and teams over the past 20 seasons. 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4"/>
            <a:ext cx="6985874" cy="378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Average Player Performance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1152475"/>
            <a:ext cx="571848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By looking at average of all players per season, the user can start looking at how an average player performs every season, and see the trends in the nba.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For example, here are graphs of 3 Point Field Goal Attempted and Free Throws Attempted vs. Season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While the 3 point field goal attempts are increasing, the free throw attempts are decreasing over the past 20 seasons.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187" y="337984"/>
            <a:ext cx="2802111" cy="239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0187" y="2732273"/>
            <a:ext cx="2802111" cy="220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Team Win Predictor based on Statistics 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357846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By aggregating a team’s statistics for each game, a binary classifier can be built to predict a win or loss of a single game.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50" y="1911209"/>
            <a:ext cx="3865621" cy="3017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623" y="2470700"/>
            <a:ext cx="3661075" cy="18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Team Win Predictor Results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In order to fully dive into the other statistics, % data was taken out to see the magnitude of importance between the other team statistics. 	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8035" y="2639408"/>
            <a:ext cx="4273550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057" y="1962498"/>
            <a:ext cx="3865622" cy="301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Player Performance Rating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311700" y="3815675"/>
            <a:ext cx="8442830" cy="119500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216" r="0" t="-1018"/>
            </a:stretch>
          </a:blip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  <a:rtl val="0"/>
              </a:rPr>
              <a:t> 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819" y="1066141"/>
            <a:ext cx="4584589" cy="274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Shooting Composition Analysis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For each player, just tracking their overall number of field goals can be misinterpreted very easily. In order to further dive into analyzing a player, one way is analyze the type of shots they take.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Drive: A drive represents any touch that starts at least 20 feet of the hoop, and is dribbled within 10 feet of the hoop, excluding fast breaks.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Catch &amp; Shoot: A catch &amp; shoot represents any jump shot outside of 10 feet where a player possessed the ball for 2 seconds or less and took no dribbles.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Pull Up: A pull up represents any jump shot outside 10 feet where a player took 1 or more dribbles before shooting.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Shot Types: Drive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3782318" cy="21248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311698" y="3503953"/>
            <a:ext cx="844283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Drive: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 drive represents any touch that starts at least 20 feet of the hoop, and is dribbled within 10 feet of the hoop, excluding fast breaks.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7217" y="1152475"/>
            <a:ext cx="3867314" cy="2124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Shot Types: Catch &amp; Shoot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5999" y="1017724"/>
            <a:ext cx="4572000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11700" y="3685119"/>
            <a:ext cx="8442830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Catch &amp; Shoot: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 catch &amp; shoot represents any jump shot outside of 10 feet where a player possessed the ball for 2 seconds or less and took no dribbles. 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Shot Types: Pull Up and Others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311700" y="3446903"/>
            <a:ext cx="314324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Pull Up: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 pull up represents any jump shot outside 10 feet where a player took 1 or more dribbles before shooting. 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51250"/>
            <a:ext cx="3143249" cy="176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055" y="1208375"/>
            <a:ext cx="3362324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156055" y="3446621"/>
            <a:ext cx="314324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Other: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Other types of shots that are not tracked by the SportVU camera tracking data.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Shooting Composition Analysis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713146" y="1017724"/>
            <a:ext cx="2063706" cy="4031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01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620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Orange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Catch &amp; Shoot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18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E718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Yellow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Pull 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Grey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Drive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Blue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Others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Jamal Crawford is a typical </a:t>
            </a:r>
            <a:r>
              <a:rPr b="0" i="0" lang="en" sz="1600" u="sng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pull up shooter</a:t>
            </a: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Once he gets the ball, he has the green light to shoot most of the time, and does not pass the ball much. 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017724"/>
            <a:ext cx="6120273" cy="393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Business Questions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Below are some business questions that can be answered by the data warehouse: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How are teams performing over the years?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How are players performing over the years?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What basketball statistic of a team is a good predictor of a winning a single game?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Was the player’s salary justified?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Proxima Nova"/>
              <a:buAutoNum type="arabicPeriod"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What type of a shooter is the player?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Shooting Composition Analysis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6713146" y="1017724"/>
            <a:ext cx="2063706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01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620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Orange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Catch &amp; Shoot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18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E718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Yellow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Pull 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Grey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Drive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Blue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Others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Kyle Korver is a typical </a:t>
            </a:r>
            <a:r>
              <a:rPr b="0" i="0" lang="en" sz="1600" u="sng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spot up shooter</a:t>
            </a: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He doesn’t possess the ball much, and relies on others to get him the ball in the right spots. 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4"/>
            <a:ext cx="6120273" cy="3931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Shooting Composition Analysis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8" y="1017723"/>
            <a:ext cx="6120271" cy="393191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713146" y="1017724"/>
            <a:ext cx="2063706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201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620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Orange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Catch &amp; Shoot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18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FFE718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Yellow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Pull 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Grey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Drive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25000"/>
              <a:buFont typeface="Proxima Nova"/>
              <a:buNone/>
            </a:pPr>
            <a:r>
              <a:rPr b="1" i="0" lang="en" sz="1600" u="none" cap="none" strike="noStrike">
                <a:solidFill>
                  <a:srgbClr val="00B0F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Blue</a:t>
            </a:r>
            <a:r>
              <a:rPr b="1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: Others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LeBron James is a typical all around player.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Proxima Nova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He possesses the ball most of the game, and does not have a lot of catch and shoot attempts. 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Let’s Roll(up)! ☺</a:t>
            </a:r>
            <a:br>
              <a:rPr b="0" i="0" lang="e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</a:br>
            <a:br>
              <a:rPr b="0" i="0" lang="e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</a:br>
            <a:r>
              <a:rPr b="0" i="0" lang="en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OLAP Demonstration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261458" y="1399619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6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ETL Lessons Learned / Tips / Tricks</a:t>
            </a:r>
          </a:p>
        </p:txBody>
      </p:sp>
      <p:sp>
        <p:nvSpPr>
          <p:cNvPr id="73" name="Shape 73"/>
          <p:cNvSpPr/>
          <p:nvPr/>
        </p:nvSpPr>
        <p:spPr>
          <a:xfrm>
            <a:off x="311700" y="1181353"/>
            <a:ext cx="8100779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Extract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Data from</a:t>
            </a:r>
            <a:r>
              <a:rPr b="0" i="0" lang="en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 	</a:t>
            </a:r>
            <a:r>
              <a:rPr b="0" i="0" lang="en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  <a:rtl val="0"/>
              </a:rPr>
              <a:t>http://stats.NBA.com</a:t>
            </a:r>
            <a:r>
              <a:rPr b="0" i="0" lang="en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 </a:t>
            </a: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		</a:t>
            </a:r>
            <a:r>
              <a:rPr b="0" i="0" lang="en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  <a:rtl val="0"/>
              </a:rPr>
              <a:t>http://draftexpress.com</a:t>
            </a: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		</a:t>
            </a:r>
            <a:r>
              <a:rPr b="0" i="0" lang="en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  <a:rtl val="0"/>
              </a:rPr>
              <a:t>http://basketball-reference.com</a:t>
            </a:r>
            <a:r>
              <a:rPr b="0" i="0" lang="en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 </a:t>
            </a: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Transform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Transformation using R to convert to csv files</a:t>
            </a: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Load</a:t>
            </a: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Loading using SSIS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Data Source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976" y="2130334"/>
            <a:ext cx="4562323" cy="258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017725"/>
            <a:ext cx="4192358" cy="237496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3170775" y="2509600"/>
            <a:ext cx="1333200" cy="1259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2" name="Shape 82"/>
          <p:cNvSpPr/>
          <p:nvPr/>
        </p:nvSpPr>
        <p:spPr>
          <a:xfrm rot="5400000">
            <a:off x="3531074" y="3536475"/>
            <a:ext cx="612599" cy="477299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BEWARE OF THE ERRORS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" y="1223962"/>
            <a:ext cx="8705849" cy="269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Data Warehouse Schema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144489" y="918709"/>
            <a:ext cx="2930500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RED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	= Fact Tables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  <a:rtl val="0"/>
              </a:rPr>
              <a:t>BLUE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	= Dimensional Tables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218" y="1017724"/>
            <a:ext cx="5819559" cy="3912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Main Fact Table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6026754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Player Stats Fact Table: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Grain: Game Statistics per Each Player at Each Game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Tracks the game statistics of each player at each game over 20 seasons. Traditional statistics are listed in the table.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461,561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590" y="445025"/>
            <a:ext cx="2082209" cy="5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Additional Fact Tables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4"/>
            <a:ext cx="1738772" cy="4456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1856509" y="1152475"/>
            <a:ext cx="2722418" cy="3599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Advanced Tracking Fact Table: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Grain: Each Player Average Per Season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Tracks the camera tracking data collected by SportVU. This allows for more in depth statistics, such as differentiating between Catch &amp; Shoot vs. Pull Up shots, checking whether the rebound was contested or not, etc.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1,409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548" y="1111850"/>
            <a:ext cx="1192144" cy="14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5687294" y="1008380"/>
            <a:ext cx="3352797" cy="19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Season Result Fact Table: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Grain: Each Team Per Season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Tracks the historical result of each team, and whether they made the playoffs, Finals, or won the championship.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592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5687294" y="3223943"/>
            <a:ext cx="3456706" cy="1941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1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Salary Fact Table: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Grain: Each Player Per Season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Tracks the historical salary of each player.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4,053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Font typeface="Proxima Nova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  <a:rtl val="0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0548" y="3318069"/>
            <a:ext cx="1192144" cy="10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oxima Nova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Dimensions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339" y="3106633"/>
            <a:ext cx="2350081" cy="15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381" y="1116665"/>
            <a:ext cx="1452607" cy="194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body"/>
          </p:nvPr>
        </p:nvSpPr>
        <p:spPr>
          <a:xfrm>
            <a:off x="7196536" y="2790455"/>
            <a:ext cx="1147794" cy="1413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36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751225" y="1092420"/>
            <a:ext cx="1147794" cy="1483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1832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295407" y="3106633"/>
            <a:ext cx="1147794" cy="12813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20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7418682" y="1127400"/>
            <a:ext cx="1147794" cy="14131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1225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4253073" y="1116665"/>
            <a:ext cx="1147794" cy="996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Number of Records: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Proxima Nova"/>
              <a:buNone/>
            </a:pPr>
            <a:r>
              <a:rPr b="0" i="0" lang="en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rPr>
              <a:t>7278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7262" y="2759291"/>
            <a:ext cx="1915222" cy="26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6054607" y="3714385"/>
            <a:ext cx="1061977" cy="92100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169" y="1066753"/>
            <a:ext cx="1683914" cy="305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766083" y="2021547"/>
            <a:ext cx="902209" cy="553997"/>
          </a:xfrm>
          <a:prstGeom prst="rect">
            <a:avLst/>
          </a:prstGeom>
          <a:noFill/>
          <a:ln cap="flat" cmpd="sng" w="28575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365914" y="3917471"/>
            <a:ext cx="1573078" cy="358516"/>
          </a:xfrm>
          <a:prstGeom prst="rect">
            <a:avLst/>
          </a:prstGeom>
          <a:noFill/>
          <a:ln cap="flat" cmpd="sng" w="28575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Type 1 Change</a:t>
            </a:r>
          </a:p>
        </p:txBody>
      </p:sp>
      <p:sp>
        <p:nvSpPr>
          <p:cNvPr id="131" name="Shape 131"/>
          <p:cNvSpPr/>
          <p:nvPr/>
        </p:nvSpPr>
        <p:spPr>
          <a:xfrm>
            <a:off x="366558" y="4338760"/>
            <a:ext cx="1573078" cy="3585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Type 2 Change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37262" y="1116663"/>
            <a:ext cx="1661159" cy="15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5996983" y="1972816"/>
            <a:ext cx="1061977" cy="6518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